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77" r:id="rId3"/>
    <p:sldId id="278" r:id="rId4"/>
    <p:sldId id="258" r:id="rId5"/>
    <p:sldId id="285" r:id="rId6"/>
    <p:sldId id="274" r:id="rId7"/>
    <p:sldId id="266" r:id="rId8"/>
    <p:sldId id="260" r:id="rId9"/>
    <p:sldId id="286" r:id="rId10"/>
    <p:sldId id="261" r:id="rId11"/>
    <p:sldId id="267" r:id="rId12"/>
    <p:sldId id="269" r:id="rId13"/>
    <p:sldId id="270" r:id="rId14"/>
    <p:sldId id="271" r:id="rId15"/>
    <p:sldId id="273" r:id="rId16"/>
    <p:sldId id="284" r:id="rId17"/>
    <p:sldId id="263" r:id="rId18"/>
    <p:sldId id="275" r:id="rId19"/>
    <p:sldId id="281" r:id="rId20"/>
    <p:sldId id="282" r:id="rId21"/>
    <p:sldId id="264" r:id="rId22"/>
    <p:sldId id="276" r:id="rId23"/>
    <p:sldId id="265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34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B2334-14A5-4552-8132-3C60DC6A2C7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D3FDA-4C88-46DF-97C6-AFEB0EF3A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35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simple parking example. Then show how its not enough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D3FDA-4C88-46DF-97C6-AFEB0EF3AD6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7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D3FDA-4C88-46DF-97C6-AFEB0EF3AD6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3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D3FDA-4C88-46DF-97C6-AFEB0EF3AD6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15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challenges with original reward/experimentation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D3FDA-4C88-46DF-97C6-AFEB0EF3AD6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81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C632E-68B7-FE06-0C78-0F28CB26C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BAF4E6-5D71-105D-2080-8589629E15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2BB50-AC28-B768-4570-04274746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C5919-75ED-4933-B20B-3EFDB7B27D76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9E06B-258A-9CEB-0C62-DC196CCD7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ECCE39-4E00-F6A4-6FEF-0624B66BE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663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60557-1ED0-E310-82D1-B0FDB628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89E1AC-735F-4E41-FE4A-45AB0993B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DECB9-8026-B05B-6448-270E70CB3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4AFE-37BC-439D-938F-7A28F2AB7335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030F4-3210-F5CA-32CC-817120A46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ABD4D-D6E6-9D82-2427-E8D143EB6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2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63B476-D76E-CAAE-B989-63220D1857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862047-CDB8-548E-72A5-B0361ACA69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A61C1-864C-B449-8978-5E78F531B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A8871-C971-4073-81AE-DC286529DBC5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75925-06D4-5D04-69AD-5093EA708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2BD16-8514-C24F-DFE2-93F90FBB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53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1AD01-8045-70E7-A73D-7B61353C7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F217F-B31F-8975-792C-36CAB6208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FDA78-9285-39BC-3113-105A3FEE6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E8B80-6D3F-4F59-8CC3-7961A0BA0978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EE114-E575-958A-9A5D-B53F4798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3613E-167C-6182-DB43-D7B8FCC01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0302" y="6356350"/>
            <a:ext cx="2370589" cy="365125"/>
          </a:xfrm>
        </p:spPr>
        <p:txBody>
          <a:bodyPr/>
          <a:lstStyle>
            <a:lvl1pPr algn="l">
              <a:defRPr/>
            </a:lvl1pPr>
          </a:lstStyle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72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B6AD7-7A35-1CDC-19DF-75CDF6E0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61D4E-0BFE-EEEE-ADD1-F1F31155B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AB309-C9D4-596B-B230-27C77A83A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32E61-92A0-484C-B194-E127D58FA899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79B36-4762-AA85-D1FE-AB35F833E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75166E-472D-971C-5B46-42BC780BD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C62D7-7118-8656-717D-E22262017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97CDA-8D89-3241-2699-5D5CD444D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8C44A6-DB74-80A8-1722-A038F3763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02FC14-546C-8A5A-D98B-81FC4E085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98AB8-8F8C-4B94-81BC-F4D619D6579A}" type="datetime1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5ECD0-7804-1E93-A374-19D16E81C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556FD-6F86-2383-E642-FBF363ECD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189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768DD-A560-49AB-C394-D32B74E7D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F65BB-BED0-E14A-6CA7-7B521D822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D8F87F-E79B-7D8C-2F71-109CD959E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48A36-52C5-73B6-AD7D-29B623213A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016640-030F-0AFF-11D7-CB3AAEB2C9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B90AD9-D3AD-A995-C6EE-0E1F27459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77BC2-7D24-4D7F-9A79-6F30E9F4CF7A}" type="datetime1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22C2CB-A1D2-FC3D-CA94-BD4B7D865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D67683-F5E3-FEFA-CAC6-FF3B1F150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0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C3FF-110D-E0AC-20DC-ADB49825A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9D7BB5-CE7A-120F-A39B-DAB6C0575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90E60-809E-4013-B4BF-314BFF50BF5C}" type="datetime1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CF357-A283-AB75-F218-CD9DCCA8E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BAEFA5-EEA6-0E07-A1C6-C20FD434F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39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A5625F-9377-70E2-F6CD-82FC85C6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AC8F-A164-4984-9C89-7F780B19BD97}" type="datetime1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22C016-51A9-CB11-FD75-CBC713C87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BA95F-EAC1-D123-AB29-BB040C6C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2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983BB-2B71-6D79-C24C-DB2FFA751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E17B3-09B3-8D16-C0CD-7F2806858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FD994-E613-C8A8-7DE7-3E64E3E117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6B1D1E-BCD9-8613-E2B6-C3B281258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05D1B-F5D3-4E28-8807-9862A4CD2BF8}" type="datetime1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E3C0A-023A-8024-A338-2C40CE96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159BCC-1C0F-3759-943C-41C8647BE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4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906E6-E955-5812-EBC5-BB5DC5D8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B234A3-4856-DA2C-E90E-E38D0AC85C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EB5067-8FF9-1FD1-BE13-1A4D64EE4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A1AE4-2765-8AD7-DF9C-C896CB3D4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17C0A-A58C-4EBF-B5C5-F28C5C5A3954}" type="datetime1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8A1CF-4E0C-A3ED-0B35-CB92122EC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76E20C-4388-9B76-C9D7-794AB61BD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91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24F71B-572C-DA18-53FE-01A89335E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6DC8A-5899-778E-4DF3-F3D0D6AF9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8A32-F245-3569-DAB9-6A00880792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8FA717-B6B6-4E2A-850A-03365C52CF14}" type="datetime1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2A27C-EFD3-273C-51F5-CA5FCC65E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599" y="6356350"/>
            <a:ext cx="2965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F6647-983C-8A08-07EF-48993BF9B2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0705" y="6356350"/>
            <a:ext cx="23705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D05517-B4F8-423E-8267-37AD742CDBD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logo of a university&#10;&#10;Description automatically generated">
            <a:extLst>
              <a:ext uri="{FF2B5EF4-FFF2-40B4-BE49-F238E27FC236}">
                <a16:creationId xmlns:a16="http://schemas.microsoft.com/office/drawing/2014/main" id="{E3DD6042-05D1-40F8-D105-E0030C11F69D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453" y="5831630"/>
            <a:ext cx="959340" cy="96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13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18453B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0641E-AB69-CC04-5E72-AFD0C128DD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cap="small" dirty="0"/>
              <a:t>Go4res</a:t>
            </a:r>
            <a:r>
              <a:rPr lang="en-US" sz="4400" dirty="0"/>
              <a:t>: Goal-based Modeling for Reward Function Engineering and Shaping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B3E59-61CD-A4A4-3C6C-8DA15AB63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9744"/>
            <a:ext cx="9144000" cy="191589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Kenneth (Kira) H. Chan, </a:t>
            </a:r>
            <a:r>
              <a:rPr lang="en-US" b="1" dirty="0"/>
              <a:t>Sol Zilberman</a:t>
            </a:r>
            <a:r>
              <a:rPr lang="en-US" dirty="0"/>
              <a:t>, and Betty H.C. Cheng</a:t>
            </a:r>
          </a:p>
          <a:p>
            <a:r>
              <a:rPr lang="en-US" sz="1600" i="1" dirty="0"/>
              <a:t>Department of Computer Science and Engineering</a:t>
            </a:r>
          </a:p>
          <a:p>
            <a:r>
              <a:rPr lang="en-US" sz="1600" i="1" dirty="0"/>
              <a:t>Michigan State University</a:t>
            </a:r>
          </a:p>
          <a:p>
            <a:endParaRPr lang="en-US" i="1" dirty="0"/>
          </a:p>
          <a:p>
            <a:r>
              <a:rPr lang="en-US" dirty="0"/>
              <a:t>MoDRE’26</a:t>
            </a:r>
          </a:p>
          <a:p>
            <a:r>
              <a:rPr lang="en-US" dirty="0"/>
              <a:t>Montreal, Canada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1FE7C-8064-9F4E-4267-67A59BF16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64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42166-6264-E5E6-DAE9-280B02C5A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Hierarchical Decomposition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A7C7C-BCC1-43D8-CB0C-DA299B06A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High-level goal </a:t>
            </a:r>
            <a:r>
              <a:rPr lang="en-US" b="1" dirty="0"/>
              <a:t>decomposed</a:t>
            </a:r>
            <a:r>
              <a:rPr lang="en-US" dirty="0"/>
              <a:t> </a:t>
            </a:r>
            <a:r>
              <a:rPr lang="en-US" b="1" dirty="0"/>
              <a:t>into</a:t>
            </a:r>
            <a:r>
              <a:rPr lang="en-US" dirty="0"/>
              <a:t> </a:t>
            </a:r>
            <a:r>
              <a:rPr lang="en-US" b="1" dirty="0"/>
              <a:t>subgoals</a:t>
            </a:r>
            <a:r>
              <a:rPr lang="en-US" dirty="0"/>
              <a:t> using AND/OR refinement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36EC03E8-27C6-0327-A22B-359E1268885D}"/>
              </a:ext>
            </a:extLst>
          </p:cNvPr>
          <p:cNvSpPr/>
          <p:nvPr/>
        </p:nvSpPr>
        <p:spPr>
          <a:xfrm>
            <a:off x="1681333" y="3215526"/>
            <a:ext cx="2720114" cy="1124607"/>
          </a:xfrm>
          <a:prstGeom prst="flowChartInputOutp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GS0: Park rover autonomously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CCDF07-1A23-DB7B-6748-A049166FC117}"/>
              </a:ext>
            </a:extLst>
          </p:cNvPr>
          <p:cNvGrpSpPr/>
          <p:nvPr/>
        </p:nvGrpSpPr>
        <p:grpSpPr>
          <a:xfrm>
            <a:off x="239111" y="2664495"/>
            <a:ext cx="5340567" cy="3512468"/>
            <a:chOff x="239111" y="2664495"/>
            <a:chExt cx="5340567" cy="3512468"/>
          </a:xfrm>
        </p:grpSpPr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37DE6FD5-A2C7-B5B8-7093-DB4DD68C8927}"/>
                </a:ext>
              </a:extLst>
            </p:cNvPr>
            <p:cNvSpPr/>
            <p:nvPr/>
          </p:nvSpPr>
          <p:spPr>
            <a:xfrm>
              <a:off x="239111" y="5052356"/>
              <a:ext cx="2514600" cy="112460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GS1: Park rover in available spot</a:t>
              </a:r>
            </a:p>
          </p:txBody>
        </p:sp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29E73214-E133-BA18-0F23-A7CE40DF67F3}"/>
                </a:ext>
              </a:extLst>
            </p:cNvPr>
            <p:cNvSpPr/>
            <p:nvPr/>
          </p:nvSpPr>
          <p:spPr>
            <a:xfrm>
              <a:off x="3065078" y="5052356"/>
              <a:ext cx="2514600" cy="1124607"/>
            </a:xfrm>
            <a:prstGeom prst="parallelogram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GS2: Evenly-spaced parking</a:t>
              </a:r>
            </a:p>
          </p:txBody>
        </p:sp>
        <p:cxnSp>
          <p:nvCxnSpPr>
            <p:cNvPr id="10" name="Connector: Elbow 9">
              <a:extLst>
                <a:ext uri="{FF2B5EF4-FFF2-40B4-BE49-F238E27FC236}">
                  <a16:creationId xmlns:a16="http://schemas.microsoft.com/office/drawing/2014/main" id="{2400724A-C9B0-1CCB-3356-8017D2187F3E}"/>
                </a:ext>
              </a:extLst>
            </p:cNvPr>
            <p:cNvCxnSpPr/>
            <p:nvPr/>
          </p:nvCxnSpPr>
          <p:spPr>
            <a:xfrm rot="5400000" flipH="1" flipV="1">
              <a:off x="2186412" y="3941148"/>
              <a:ext cx="314790" cy="1907626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ctor: Elbow 11">
              <a:extLst>
                <a:ext uri="{FF2B5EF4-FFF2-40B4-BE49-F238E27FC236}">
                  <a16:creationId xmlns:a16="http://schemas.microsoft.com/office/drawing/2014/main" id="{B6B675A6-AF1F-5414-9B14-EACEB80F4DD4}"/>
                </a:ext>
              </a:extLst>
            </p:cNvPr>
            <p:cNvCxnSpPr/>
            <p:nvPr/>
          </p:nvCxnSpPr>
          <p:spPr>
            <a:xfrm rot="16200000" flipV="1">
              <a:off x="3170442" y="4006836"/>
              <a:ext cx="314790" cy="1776249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B088D4F-8220-D922-3F41-6FF5C6812783}"/>
                </a:ext>
              </a:extLst>
            </p:cNvPr>
            <p:cNvCxnSpPr/>
            <p:nvPr/>
          </p:nvCxnSpPr>
          <p:spPr>
            <a:xfrm flipV="1">
              <a:off x="2860127" y="4329222"/>
              <a:ext cx="89337" cy="40834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2DBFD5E-183D-31A3-C292-7CC8DCB24EA0}"/>
                </a:ext>
              </a:extLst>
            </p:cNvPr>
            <p:cNvSpPr/>
            <p:nvPr/>
          </p:nvSpPr>
          <p:spPr>
            <a:xfrm>
              <a:off x="2789182" y="4637716"/>
              <a:ext cx="210207" cy="1996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DDED35-BD79-C9B0-D3C9-055F168E1EA1}"/>
                </a:ext>
              </a:extLst>
            </p:cNvPr>
            <p:cNvSpPr txBox="1"/>
            <p:nvPr/>
          </p:nvSpPr>
          <p:spPr>
            <a:xfrm>
              <a:off x="2736854" y="2664495"/>
              <a:ext cx="9989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AND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6D68A63-CF1C-5CDF-8279-2DA6E4FF8ECD}"/>
              </a:ext>
            </a:extLst>
          </p:cNvPr>
          <p:cNvGrpSpPr/>
          <p:nvPr/>
        </p:nvGrpSpPr>
        <p:grpSpPr>
          <a:xfrm>
            <a:off x="6212924" y="2664494"/>
            <a:ext cx="5085038" cy="3512469"/>
            <a:chOff x="6212924" y="2664494"/>
            <a:chExt cx="5085038" cy="3512469"/>
          </a:xfrm>
        </p:grpSpPr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E9BB1097-05DF-618A-1355-73E0D979E798}"/>
                </a:ext>
              </a:extLst>
            </p:cNvPr>
            <p:cNvSpPr/>
            <p:nvPr/>
          </p:nvSpPr>
          <p:spPr>
            <a:xfrm>
              <a:off x="7632480" y="3204615"/>
              <a:ext cx="2514600" cy="1124607"/>
            </a:xfrm>
            <a:prstGeom prst="parallelogram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GS0: Park rover autonomously</a:t>
              </a:r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6A5FA144-4479-4B2B-2D74-C08585067A01}"/>
                </a:ext>
              </a:extLst>
            </p:cNvPr>
            <p:cNvSpPr/>
            <p:nvPr/>
          </p:nvSpPr>
          <p:spPr>
            <a:xfrm>
              <a:off x="6212924" y="5052356"/>
              <a:ext cx="2514600" cy="112460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GS1: Park rover in available spot</a:t>
              </a:r>
            </a:p>
          </p:txBody>
        </p: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9AB161F-88D2-CF50-C692-35F049B6936C}"/>
                </a:ext>
              </a:extLst>
            </p:cNvPr>
            <p:cNvSpPr/>
            <p:nvPr/>
          </p:nvSpPr>
          <p:spPr>
            <a:xfrm>
              <a:off x="8783362" y="5052356"/>
              <a:ext cx="2514600" cy="112460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GS3: Wait for available spot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C23F629E-2801-C00E-368B-81211213C043}"/>
                </a:ext>
              </a:extLst>
            </p:cNvPr>
            <p:cNvCxnSpPr/>
            <p:nvPr/>
          </p:nvCxnSpPr>
          <p:spPr>
            <a:xfrm flipV="1">
              <a:off x="7363807" y="4329222"/>
              <a:ext cx="1150882" cy="72313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4ADE1C8-682A-BE8B-BCB4-62A06A7FE16D}"/>
                </a:ext>
              </a:extLst>
            </p:cNvPr>
            <p:cNvCxnSpPr/>
            <p:nvPr/>
          </p:nvCxnSpPr>
          <p:spPr>
            <a:xfrm flipH="1" flipV="1">
              <a:off x="9077657" y="4329222"/>
              <a:ext cx="856588" cy="72313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983D48D-F443-C5F2-23EF-707E13FF372C}"/>
                </a:ext>
              </a:extLst>
            </p:cNvPr>
            <p:cNvSpPr txBox="1"/>
            <p:nvPr/>
          </p:nvSpPr>
          <p:spPr>
            <a:xfrm>
              <a:off x="8522532" y="2664494"/>
              <a:ext cx="73449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OR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CC925-42A5-0C29-CB87-E8EE7365D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3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D718A-B648-E93F-82C0-8F004A259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4EAFF07-59B3-7076-F16A-56E9050D3183}"/>
              </a:ext>
            </a:extLst>
          </p:cNvPr>
          <p:cNvGrpSpPr/>
          <p:nvPr/>
        </p:nvGrpSpPr>
        <p:grpSpPr>
          <a:xfrm>
            <a:off x="290241" y="3326268"/>
            <a:ext cx="4450176" cy="2178773"/>
            <a:chOff x="239111" y="3215526"/>
            <a:chExt cx="5340567" cy="2961437"/>
          </a:xfrm>
        </p:grpSpPr>
        <p:sp>
          <p:nvSpPr>
            <p:cNvPr id="17" name="Flowchart: Data 16">
              <a:extLst>
                <a:ext uri="{FF2B5EF4-FFF2-40B4-BE49-F238E27FC236}">
                  <a16:creationId xmlns:a16="http://schemas.microsoft.com/office/drawing/2014/main" id="{AC66E8B0-70EB-0BCB-C897-C26D813C217E}"/>
                </a:ext>
              </a:extLst>
            </p:cNvPr>
            <p:cNvSpPr/>
            <p:nvPr/>
          </p:nvSpPr>
          <p:spPr>
            <a:xfrm>
              <a:off x="1681333" y="3215526"/>
              <a:ext cx="2720114" cy="1124607"/>
            </a:xfrm>
            <a:prstGeom prst="flowChartInputOutpu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GS0: Park rover autonomously</a:t>
              </a:r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B68F5EFF-C374-250C-9C61-ED93A9E304DA}"/>
                </a:ext>
              </a:extLst>
            </p:cNvPr>
            <p:cNvSpPr/>
            <p:nvPr/>
          </p:nvSpPr>
          <p:spPr>
            <a:xfrm>
              <a:off x="239111" y="5052356"/>
              <a:ext cx="2514600" cy="112460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GS1: Park rover in available spot</a:t>
              </a:r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D80696E3-B332-8F2E-C997-8089C45EDC30}"/>
                </a:ext>
              </a:extLst>
            </p:cNvPr>
            <p:cNvSpPr/>
            <p:nvPr/>
          </p:nvSpPr>
          <p:spPr>
            <a:xfrm>
              <a:off x="3065078" y="5052356"/>
              <a:ext cx="2514600" cy="1124607"/>
            </a:xfrm>
            <a:prstGeom prst="parallelogram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GS2: Evenly-spaced parking</a:t>
              </a:r>
            </a:p>
          </p:txBody>
        </p:sp>
        <p:cxnSp>
          <p:nvCxnSpPr>
            <p:cNvPr id="20" name="Connector: Elbow 19">
              <a:extLst>
                <a:ext uri="{FF2B5EF4-FFF2-40B4-BE49-F238E27FC236}">
                  <a16:creationId xmlns:a16="http://schemas.microsoft.com/office/drawing/2014/main" id="{81AB94BD-CAB5-3AD9-8143-3AAF6FD7BFBE}"/>
                </a:ext>
              </a:extLst>
            </p:cNvPr>
            <p:cNvCxnSpPr/>
            <p:nvPr/>
          </p:nvCxnSpPr>
          <p:spPr>
            <a:xfrm rot="5400000" flipH="1" flipV="1">
              <a:off x="2186412" y="3941148"/>
              <a:ext cx="314790" cy="1907626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or: Elbow 20">
              <a:extLst>
                <a:ext uri="{FF2B5EF4-FFF2-40B4-BE49-F238E27FC236}">
                  <a16:creationId xmlns:a16="http://schemas.microsoft.com/office/drawing/2014/main" id="{83B9DCE6-71BC-40F8-6892-E6D968785DEC}"/>
                </a:ext>
              </a:extLst>
            </p:cNvPr>
            <p:cNvCxnSpPr/>
            <p:nvPr/>
          </p:nvCxnSpPr>
          <p:spPr>
            <a:xfrm rot="16200000" flipV="1">
              <a:off x="3170442" y="4006836"/>
              <a:ext cx="314790" cy="1776249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5402A75-412A-C137-2E6B-2003F5740FA5}"/>
                </a:ext>
              </a:extLst>
            </p:cNvPr>
            <p:cNvCxnSpPr/>
            <p:nvPr/>
          </p:nvCxnSpPr>
          <p:spPr>
            <a:xfrm flipV="1">
              <a:off x="2860127" y="4329222"/>
              <a:ext cx="89337" cy="40834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3AA2F7E-0A78-3BF8-A298-032ED8964CCD}"/>
                </a:ext>
              </a:extLst>
            </p:cNvPr>
            <p:cNvSpPr/>
            <p:nvPr/>
          </p:nvSpPr>
          <p:spPr>
            <a:xfrm>
              <a:off x="2789182" y="4637716"/>
              <a:ext cx="210207" cy="1996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7A46E49-B7BB-6A4C-4BE9-C188C12C0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Refinement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39054-7359-0810-AB40-AFE208508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86409"/>
          </a:xfrm>
        </p:spPr>
        <p:txBody>
          <a:bodyPr/>
          <a:lstStyle/>
          <a:p>
            <a:r>
              <a:rPr lang="en-US" b="1" dirty="0"/>
              <a:t>Refine subgoals </a:t>
            </a:r>
            <a:r>
              <a:rPr lang="en-US" dirty="0"/>
              <a:t>until we reach </a:t>
            </a:r>
            <a:r>
              <a:rPr lang="en-US" b="1" dirty="0"/>
              <a:t>measurable</a:t>
            </a:r>
            <a:r>
              <a:rPr lang="en-US" dirty="0"/>
              <a:t> ‘leaf’-level goals</a:t>
            </a:r>
          </a:p>
          <a:p>
            <a:pPr lvl="1"/>
            <a:r>
              <a:rPr lang="en-US" dirty="0"/>
              <a:t>Leaf-level goals: concrete quantifiable requirements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CC86090-609E-BEDF-E958-92EDBF83BF2F}"/>
              </a:ext>
            </a:extLst>
          </p:cNvPr>
          <p:cNvGrpSpPr/>
          <p:nvPr/>
        </p:nvGrpSpPr>
        <p:grpSpPr>
          <a:xfrm>
            <a:off x="5706164" y="2760529"/>
            <a:ext cx="5416408" cy="3461079"/>
            <a:chOff x="5706164" y="2760529"/>
            <a:chExt cx="5416408" cy="3461079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3777EB4-4929-F03C-88C9-34E0D646BE10}"/>
                </a:ext>
              </a:extLst>
            </p:cNvPr>
            <p:cNvSpPr/>
            <p:nvPr/>
          </p:nvSpPr>
          <p:spPr>
            <a:xfrm>
              <a:off x="5706164" y="5097001"/>
              <a:ext cx="2468880" cy="112460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GS4: Rover aligned with lane markers</a:t>
              </a:r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B03837F1-5B89-FEED-7A07-B4104EEFDF9A}"/>
                </a:ext>
              </a:extLst>
            </p:cNvPr>
            <p:cNvSpPr/>
            <p:nvPr/>
          </p:nvSpPr>
          <p:spPr>
            <a:xfrm>
              <a:off x="8604391" y="5097000"/>
              <a:ext cx="2468880" cy="112460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GS5: Rover centered in spot</a:t>
              </a:r>
            </a:p>
          </p:txBody>
        </p:sp>
        <p:cxnSp>
          <p:nvCxnSpPr>
            <p:cNvPr id="13" name="Connector: Elbow 12">
              <a:extLst>
                <a:ext uri="{FF2B5EF4-FFF2-40B4-BE49-F238E27FC236}">
                  <a16:creationId xmlns:a16="http://schemas.microsoft.com/office/drawing/2014/main" id="{DBB24016-BBE8-26B5-7EE6-F7AEC157AEF1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7697254" y="4065415"/>
              <a:ext cx="197588" cy="1865584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ctor: Elbow 13">
              <a:extLst>
                <a:ext uri="{FF2B5EF4-FFF2-40B4-BE49-F238E27FC236}">
                  <a16:creationId xmlns:a16="http://schemas.microsoft.com/office/drawing/2014/main" id="{97EBED92-4953-0FE6-D730-EA10BE35392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9146368" y="4481885"/>
              <a:ext cx="197588" cy="1032642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C1B8D0F-DAF5-E13B-BC07-1E03E85AE1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39503" y="4608270"/>
              <a:ext cx="525518" cy="29114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5A3ED32-3013-ACBE-4731-4ED5CA579368}"/>
                </a:ext>
              </a:extLst>
            </p:cNvPr>
            <p:cNvSpPr/>
            <p:nvPr/>
          </p:nvSpPr>
          <p:spPr>
            <a:xfrm>
              <a:off x="8568558" y="4799563"/>
              <a:ext cx="210207" cy="1996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8E5CA262-116F-8CD1-9CFF-9B9294148063}"/>
                </a:ext>
              </a:extLst>
            </p:cNvPr>
            <p:cNvSpPr/>
            <p:nvPr/>
          </p:nvSpPr>
          <p:spPr>
            <a:xfrm>
              <a:off x="8007929" y="3483663"/>
              <a:ext cx="2468880" cy="112460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GS1: Park rover in available spot</a:t>
              </a:r>
            </a:p>
          </p:txBody>
        </p:sp>
        <p:cxnSp>
          <p:nvCxnSpPr>
            <p:cNvPr id="7" name="Connector: Elbow 6">
              <a:extLst>
                <a:ext uri="{FF2B5EF4-FFF2-40B4-BE49-F238E27FC236}">
                  <a16:creationId xmlns:a16="http://schemas.microsoft.com/office/drawing/2014/main" id="{D24A5B4B-F010-3E0B-3B72-695FDAD75494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9961439" y="2372455"/>
              <a:ext cx="314790" cy="1907626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BDE235A-6183-B308-0F54-9178C158BC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83310" y="2760529"/>
              <a:ext cx="89337" cy="40834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D0D6D74-3B02-ADF1-6F07-4F6306DAF98D}"/>
                </a:ext>
              </a:extLst>
            </p:cNvPr>
            <p:cNvSpPr/>
            <p:nvPr/>
          </p:nvSpPr>
          <p:spPr>
            <a:xfrm>
              <a:off x="10912365" y="3069023"/>
              <a:ext cx="210207" cy="1996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00FCAAF9-EF1E-3B23-9691-45D15738210F}"/>
              </a:ext>
            </a:extLst>
          </p:cNvPr>
          <p:cNvSpPr/>
          <p:nvPr/>
        </p:nvSpPr>
        <p:spPr>
          <a:xfrm>
            <a:off x="7678025" y="3282928"/>
            <a:ext cx="3176750" cy="152607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011460F-14D3-ECEE-0985-99C5A5C79FF7}"/>
              </a:ext>
            </a:extLst>
          </p:cNvPr>
          <p:cNvCxnSpPr>
            <a:cxnSpLocks/>
            <a:stCxn id="24" idx="6"/>
            <a:endCxn id="27" idx="2"/>
          </p:cNvCxnSpPr>
          <p:nvPr/>
        </p:nvCxnSpPr>
        <p:spPr>
          <a:xfrm flipV="1">
            <a:off x="2490366" y="4045966"/>
            <a:ext cx="5187659" cy="1047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76D0B-C7AF-7957-6587-EE6FA3D7F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11</a:t>
            </a:fld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3E92330-2359-1CCD-0A04-437D54F0E039}"/>
              </a:ext>
            </a:extLst>
          </p:cNvPr>
          <p:cNvSpPr/>
          <p:nvPr/>
        </p:nvSpPr>
        <p:spPr>
          <a:xfrm>
            <a:off x="103896" y="4345883"/>
            <a:ext cx="2386470" cy="149606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73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B7FCA-E91A-26E3-D29F-EF1EC529F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717D9-010B-CDE1-2B31-0291A788D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Utility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9AD0B-9EE3-1629-9952-CC35935F6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86409"/>
          </a:xfrm>
        </p:spPr>
        <p:txBody>
          <a:bodyPr/>
          <a:lstStyle/>
          <a:p>
            <a:r>
              <a:rPr lang="en-US" dirty="0"/>
              <a:t>Associate mathematical </a:t>
            </a:r>
            <a:r>
              <a:rPr lang="en-US" b="1" dirty="0"/>
              <a:t>utility functions </a:t>
            </a:r>
            <a:r>
              <a:rPr lang="en-US" dirty="0"/>
              <a:t>with leaf-level goals that measure degree of </a:t>
            </a:r>
            <a:r>
              <a:rPr lang="en-US" dirty="0" err="1"/>
              <a:t>satisficement</a:t>
            </a:r>
            <a:endParaRPr lang="en-US" dirty="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38D6822A-AA9B-3124-1D58-D5B2E5ADAF8E}"/>
              </a:ext>
            </a:extLst>
          </p:cNvPr>
          <p:cNvSpPr/>
          <p:nvPr/>
        </p:nvSpPr>
        <p:spPr>
          <a:xfrm>
            <a:off x="5743902" y="3429000"/>
            <a:ext cx="2743200" cy="1124607"/>
          </a:xfrm>
          <a:prstGeom prst="parallelogram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GS1: Park rover in available spot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27D402E2-23EB-FA2A-87D4-3DB45C76307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91204" y="2317792"/>
            <a:ext cx="314790" cy="1907626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41B6562-F36B-2B46-0129-727535F030DD}"/>
              </a:ext>
            </a:extLst>
          </p:cNvPr>
          <p:cNvCxnSpPr>
            <a:cxnSpLocks/>
          </p:cNvCxnSpPr>
          <p:nvPr/>
        </p:nvCxnSpPr>
        <p:spPr>
          <a:xfrm flipV="1">
            <a:off x="8713075" y="2705866"/>
            <a:ext cx="89337" cy="4083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5D3837C-BB4F-D11D-FE02-AB3B88FDA70C}"/>
              </a:ext>
            </a:extLst>
          </p:cNvPr>
          <p:cNvSpPr/>
          <p:nvPr/>
        </p:nvSpPr>
        <p:spPr>
          <a:xfrm>
            <a:off x="8642130" y="3014360"/>
            <a:ext cx="210207" cy="1996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84D653D1-CB8B-FA0D-E18B-DC5B1E59B705}"/>
              </a:ext>
            </a:extLst>
          </p:cNvPr>
          <p:cNvSpPr/>
          <p:nvPr/>
        </p:nvSpPr>
        <p:spPr>
          <a:xfrm>
            <a:off x="3442137" y="5042338"/>
            <a:ext cx="2743200" cy="1124607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GS4: Rover aligned with lane markers</a:t>
            </a: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39723BA6-48D2-B286-761C-FF911D1BC58A}"/>
              </a:ext>
            </a:extLst>
          </p:cNvPr>
          <p:cNvSpPr/>
          <p:nvPr/>
        </p:nvSpPr>
        <p:spPr>
          <a:xfrm>
            <a:off x="6340364" y="5042337"/>
            <a:ext cx="2743200" cy="1124607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GS5: Rover centered in spot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5CFE09EF-871E-9AE3-7571-5E20D97129F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427019" y="4010752"/>
            <a:ext cx="197588" cy="1865584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B6818CDA-6BB9-AA55-8E98-E47FEEEA5147}"/>
              </a:ext>
            </a:extLst>
          </p:cNvPr>
          <p:cNvCxnSpPr>
            <a:cxnSpLocks/>
          </p:cNvCxnSpPr>
          <p:nvPr/>
        </p:nvCxnSpPr>
        <p:spPr>
          <a:xfrm rot="16200000" flipV="1">
            <a:off x="6876133" y="4427222"/>
            <a:ext cx="197588" cy="1032642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8E3FAF-A772-BC4D-B5FF-2B5DCF8FCAA8}"/>
              </a:ext>
            </a:extLst>
          </p:cNvPr>
          <p:cNvCxnSpPr>
            <a:cxnSpLocks/>
          </p:cNvCxnSpPr>
          <p:nvPr/>
        </p:nvCxnSpPr>
        <p:spPr>
          <a:xfrm flipV="1">
            <a:off x="6369268" y="4553607"/>
            <a:ext cx="525518" cy="29114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661F15A1-1946-9E6A-C778-1154AB5AA234}"/>
              </a:ext>
            </a:extLst>
          </p:cNvPr>
          <p:cNvSpPr/>
          <p:nvPr/>
        </p:nvSpPr>
        <p:spPr>
          <a:xfrm>
            <a:off x="6298323" y="4744900"/>
            <a:ext cx="210207" cy="1996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244561-F1C6-EDD8-C31A-654F0EB9CEE6}"/>
              </a:ext>
            </a:extLst>
          </p:cNvPr>
          <p:cNvSpPr/>
          <p:nvPr/>
        </p:nvSpPr>
        <p:spPr>
          <a:xfrm>
            <a:off x="1502980" y="5906814"/>
            <a:ext cx="4445876" cy="4577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minimize(</a:t>
            </a:r>
            <a:r>
              <a:rPr lang="en-US" dirty="0" err="1">
                <a:solidFill>
                  <a:schemeClr val="tx1"/>
                </a:solidFill>
              </a:rPr>
              <a:t>vehicle.yaw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camera.lane.yaw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E835BBB-77E7-A056-DC9F-CE606B183B5A}"/>
              </a:ext>
            </a:extLst>
          </p:cNvPr>
          <p:cNvSpPr/>
          <p:nvPr/>
        </p:nvSpPr>
        <p:spPr>
          <a:xfrm>
            <a:off x="6545317" y="5938085"/>
            <a:ext cx="4143704" cy="4577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minimize(</a:t>
            </a:r>
            <a:r>
              <a:rPr lang="en-US" dirty="0" err="1">
                <a:solidFill>
                  <a:schemeClr val="tx1"/>
                </a:solidFill>
              </a:rPr>
              <a:t>dist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GPS.pos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target.pos</a:t>
            </a:r>
            <a:r>
              <a:rPr lang="en-US" dirty="0">
                <a:solidFill>
                  <a:schemeClr val="tx1"/>
                </a:solidFill>
              </a:rPr>
              <a:t>))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C1E00B4-9C45-B52E-7344-19BCE1B7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877CD-291B-43C8-1881-1C360901D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38B48-6398-5F94-F44D-B2B09755E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System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915CD-FFB2-4463-CCB8-90DDEBAF7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86409"/>
          </a:xfrm>
        </p:spPr>
        <p:txBody>
          <a:bodyPr/>
          <a:lstStyle/>
          <a:p>
            <a:r>
              <a:rPr lang="en-US" dirty="0"/>
              <a:t>Leaf level goals assigned </a:t>
            </a:r>
            <a:r>
              <a:rPr lang="en-US" b="1" dirty="0"/>
              <a:t>system components</a:t>
            </a:r>
            <a:r>
              <a:rPr lang="en-US" dirty="0"/>
              <a:t> that can measure goal </a:t>
            </a:r>
            <a:r>
              <a:rPr lang="en-US" dirty="0" err="1"/>
              <a:t>satisficement</a:t>
            </a:r>
            <a:r>
              <a:rPr lang="en-US" dirty="0"/>
              <a:t> 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6FEFE507-339D-C986-E0DB-DFDB7D934145}"/>
              </a:ext>
            </a:extLst>
          </p:cNvPr>
          <p:cNvSpPr/>
          <p:nvPr/>
        </p:nvSpPr>
        <p:spPr>
          <a:xfrm>
            <a:off x="3126827" y="3581400"/>
            <a:ext cx="2743200" cy="1124607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GS4: Rover aligned with lane markers</a:t>
            </a: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4CCB8D54-9DF9-028C-ABDF-78A72307756E}"/>
              </a:ext>
            </a:extLst>
          </p:cNvPr>
          <p:cNvSpPr/>
          <p:nvPr/>
        </p:nvSpPr>
        <p:spPr>
          <a:xfrm>
            <a:off x="6025054" y="3581399"/>
            <a:ext cx="2743200" cy="1124607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GS5: Rover centered in spot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D12864F5-BC54-3EE8-4455-81C00D2DEE5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111709" y="2549814"/>
            <a:ext cx="197588" cy="1865584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7A10EF5E-3B7C-AAAA-A3D4-E1AB81401AFA}"/>
              </a:ext>
            </a:extLst>
          </p:cNvPr>
          <p:cNvCxnSpPr>
            <a:cxnSpLocks/>
          </p:cNvCxnSpPr>
          <p:nvPr/>
        </p:nvCxnSpPr>
        <p:spPr>
          <a:xfrm rot="16200000" flipV="1">
            <a:off x="6560823" y="2966284"/>
            <a:ext cx="197588" cy="1032642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F9E1A01-0FBD-3D15-3930-89316BD12991}"/>
              </a:ext>
            </a:extLst>
          </p:cNvPr>
          <p:cNvCxnSpPr>
            <a:cxnSpLocks/>
          </p:cNvCxnSpPr>
          <p:nvPr/>
        </p:nvCxnSpPr>
        <p:spPr>
          <a:xfrm flipV="1">
            <a:off x="6053958" y="3092669"/>
            <a:ext cx="525518" cy="29114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8FB074BB-59B0-B445-1CF4-84474FECE026}"/>
              </a:ext>
            </a:extLst>
          </p:cNvPr>
          <p:cNvSpPr/>
          <p:nvPr/>
        </p:nvSpPr>
        <p:spPr>
          <a:xfrm>
            <a:off x="5983013" y="3283962"/>
            <a:ext cx="210207" cy="19969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6C5CD18-F05E-93A0-C4A3-07D2CEE7C0C4}"/>
              </a:ext>
            </a:extLst>
          </p:cNvPr>
          <p:cNvSpPr/>
          <p:nvPr/>
        </p:nvSpPr>
        <p:spPr>
          <a:xfrm>
            <a:off x="1303284" y="4445876"/>
            <a:ext cx="4330262" cy="4577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minimize(</a:t>
            </a:r>
            <a:r>
              <a:rPr lang="en-US" dirty="0" err="1">
                <a:solidFill>
                  <a:schemeClr val="tx1"/>
                </a:solidFill>
              </a:rPr>
              <a:t>vehicle.yaw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camera.lane.yaw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69999CC-67B4-8F79-56E2-A02FB6A85677}"/>
              </a:ext>
            </a:extLst>
          </p:cNvPr>
          <p:cNvSpPr/>
          <p:nvPr/>
        </p:nvSpPr>
        <p:spPr>
          <a:xfrm>
            <a:off x="6230007" y="4477147"/>
            <a:ext cx="4143704" cy="4577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minimize(</a:t>
            </a:r>
            <a:r>
              <a:rPr lang="en-US" dirty="0" err="1">
                <a:solidFill>
                  <a:schemeClr val="tx1"/>
                </a:solidFill>
              </a:rPr>
              <a:t>dist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GPS.pos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target.pos</a:t>
            </a:r>
            <a:r>
              <a:rPr lang="en-US" dirty="0">
                <a:solidFill>
                  <a:schemeClr val="tx1"/>
                </a:solidFill>
              </a:rPr>
              <a:t>))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3EF2FC-7476-8144-4ECA-4419730838EB}"/>
              </a:ext>
            </a:extLst>
          </p:cNvPr>
          <p:cNvGrpSpPr/>
          <p:nvPr/>
        </p:nvGrpSpPr>
        <p:grpSpPr>
          <a:xfrm>
            <a:off x="2874580" y="4903595"/>
            <a:ext cx="1823544" cy="1308019"/>
            <a:chOff x="2874580" y="4903595"/>
            <a:chExt cx="1823544" cy="1308019"/>
          </a:xfrm>
        </p:grpSpPr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AB6BAFC8-08B1-83DC-B751-7F0495155D51}"/>
                </a:ext>
              </a:extLst>
            </p:cNvPr>
            <p:cNvSpPr/>
            <p:nvPr/>
          </p:nvSpPr>
          <p:spPr>
            <a:xfrm>
              <a:off x="2874580" y="5475373"/>
              <a:ext cx="1823544" cy="736241"/>
            </a:xfrm>
            <a:prstGeom prst="hexagon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camera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030E460-6446-F35C-F0A2-1812B3EFE928}"/>
                </a:ext>
              </a:extLst>
            </p:cNvPr>
            <p:cNvCxnSpPr>
              <a:cxnSpLocks/>
              <a:endCxn id="4" idx="2"/>
            </p:cNvCxnSpPr>
            <p:nvPr/>
          </p:nvCxnSpPr>
          <p:spPr>
            <a:xfrm flipH="1" flipV="1">
              <a:off x="3468415" y="4903595"/>
              <a:ext cx="378372" cy="57177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754A3F4-1595-431C-E9AA-55580F26B995}"/>
              </a:ext>
            </a:extLst>
          </p:cNvPr>
          <p:cNvGrpSpPr/>
          <p:nvPr/>
        </p:nvGrpSpPr>
        <p:grpSpPr>
          <a:xfrm>
            <a:off x="7493878" y="4934866"/>
            <a:ext cx="1823544" cy="1124348"/>
            <a:chOff x="7493878" y="4934866"/>
            <a:chExt cx="1823544" cy="1124348"/>
          </a:xfrm>
        </p:grpSpPr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99E2B252-3F42-E673-AFD7-A82D7E9669F5}"/>
                </a:ext>
              </a:extLst>
            </p:cNvPr>
            <p:cNvSpPr/>
            <p:nvPr/>
          </p:nvSpPr>
          <p:spPr>
            <a:xfrm>
              <a:off x="7493878" y="5322973"/>
              <a:ext cx="1823544" cy="736241"/>
            </a:xfrm>
            <a:prstGeom prst="hexagon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GPS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C25D557-C26D-DE4B-C79A-B1082ED121AA}"/>
                </a:ext>
              </a:extLst>
            </p:cNvPr>
            <p:cNvCxnSpPr>
              <a:stCxn id="6" idx="2"/>
            </p:cNvCxnSpPr>
            <p:nvPr/>
          </p:nvCxnSpPr>
          <p:spPr>
            <a:xfrm>
              <a:off x="8301859" y="4934866"/>
              <a:ext cx="103791" cy="38810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EF7D7E-D4D2-C70E-2E3D-19C964C89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8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13428-C92A-051F-72D0-F7DEC4AAD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A9BFE-C6C2-0F9A-3A46-537C5E18A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Weights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92F5C-D572-A5B4-EA22-7241B0D37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86409"/>
          </a:xfrm>
        </p:spPr>
        <p:txBody>
          <a:bodyPr/>
          <a:lstStyle/>
          <a:p>
            <a:r>
              <a:rPr lang="en-US" dirty="0"/>
              <a:t>Edges are labeled with weights, enabling prioritization of different subgoals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8D15EE-CB43-BE69-6267-9A667FD7D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14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E83883F-F91A-FDAF-78F6-6BFE218983ED}"/>
              </a:ext>
            </a:extLst>
          </p:cNvPr>
          <p:cNvGrpSpPr/>
          <p:nvPr/>
        </p:nvGrpSpPr>
        <p:grpSpPr>
          <a:xfrm>
            <a:off x="2520891" y="3237165"/>
            <a:ext cx="5340567" cy="2972690"/>
            <a:chOff x="239111" y="3204273"/>
            <a:chExt cx="5340567" cy="2972690"/>
          </a:xfrm>
        </p:grpSpPr>
        <p:sp>
          <p:nvSpPr>
            <p:cNvPr id="7" name="Flowchart: Data 6">
              <a:extLst>
                <a:ext uri="{FF2B5EF4-FFF2-40B4-BE49-F238E27FC236}">
                  <a16:creationId xmlns:a16="http://schemas.microsoft.com/office/drawing/2014/main" id="{91AD0660-C1EF-8332-E7F1-441756A042F4}"/>
                </a:ext>
              </a:extLst>
            </p:cNvPr>
            <p:cNvSpPr/>
            <p:nvPr/>
          </p:nvSpPr>
          <p:spPr>
            <a:xfrm>
              <a:off x="1596254" y="3204273"/>
              <a:ext cx="2937647" cy="1124607"/>
            </a:xfrm>
            <a:prstGeom prst="flowChartInputOutpu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GS0: Park rover autonomously</a:t>
              </a:r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49D1714-09E7-F603-AC51-99D5B682E126}"/>
                </a:ext>
              </a:extLst>
            </p:cNvPr>
            <p:cNvSpPr/>
            <p:nvPr/>
          </p:nvSpPr>
          <p:spPr>
            <a:xfrm>
              <a:off x="239111" y="5052356"/>
              <a:ext cx="2514600" cy="1124607"/>
            </a:xfrm>
            <a:prstGeom prst="parallelogram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GS1: Park rover in available spot</a:t>
              </a:r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F8B8046C-6170-F88D-36BD-AE355EE0A211}"/>
                </a:ext>
              </a:extLst>
            </p:cNvPr>
            <p:cNvSpPr/>
            <p:nvPr/>
          </p:nvSpPr>
          <p:spPr>
            <a:xfrm>
              <a:off x="3065078" y="5052356"/>
              <a:ext cx="2514600" cy="1124607"/>
            </a:xfrm>
            <a:prstGeom prst="parallelogram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GS2: Evenly-spaced parking</a:t>
              </a:r>
            </a:p>
          </p:txBody>
        </p:sp>
        <p:cxnSp>
          <p:nvCxnSpPr>
            <p:cNvPr id="10" name="Connector: Elbow 9">
              <a:extLst>
                <a:ext uri="{FF2B5EF4-FFF2-40B4-BE49-F238E27FC236}">
                  <a16:creationId xmlns:a16="http://schemas.microsoft.com/office/drawing/2014/main" id="{C904D0A5-C7E8-0CB0-09FD-252E9CCF6704}"/>
                </a:ext>
              </a:extLst>
            </p:cNvPr>
            <p:cNvCxnSpPr/>
            <p:nvPr/>
          </p:nvCxnSpPr>
          <p:spPr>
            <a:xfrm rot="5400000" flipH="1" flipV="1">
              <a:off x="2186412" y="3941148"/>
              <a:ext cx="314790" cy="1907626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Connector: Elbow 10">
              <a:extLst>
                <a:ext uri="{FF2B5EF4-FFF2-40B4-BE49-F238E27FC236}">
                  <a16:creationId xmlns:a16="http://schemas.microsoft.com/office/drawing/2014/main" id="{714B6440-DE30-A12C-09B6-F1B7FE8217FA}"/>
                </a:ext>
              </a:extLst>
            </p:cNvPr>
            <p:cNvCxnSpPr/>
            <p:nvPr/>
          </p:nvCxnSpPr>
          <p:spPr>
            <a:xfrm rot="16200000" flipV="1">
              <a:off x="3170442" y="4006836"/>
              <a:ext cx="314790" cy="1776249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4E9A271-5857-2510-1EF3-B7C6C2E2D577}"/>
                </a:ext>
              </a:extLst>
            </p:cNvPr>
            <p:cNvCxnSpPr/>
            <p:nvPr/>
          </p:nvCxnSpPr>
          <p:spPr>
            <a:xfrm flipV="1">
              <a:off x="2860127" y="4329222"/>
              <a:ext cx="89337" cy="40834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7D6273F-2ECF-993F-5E6A-00AABB5DA6E3}"/>
                </a:ext>
              </a:extLst>
            </p:cNvPr>
            <p:cNvSpPr/>
            <p:nvPr/>
          </p:nvSpPr>
          <p:spPr>
            <a:xfrm>
              <a:off x="2789182" y="4637716"/>
              <a:ext cx="210207" cy="19969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DBF9BA-58CB-CAA1-36F0-70FB36A6D50E}"/>
              </a:ext>
            </a:extLst>
          </p:cNvPr>
          <p:cNvSpPr txBox="1"/>
          <p:nvPr/>
        </p:nvSpPr>
        <p:spPr>
          <a:xfrm>
            <a:off x="4122742" y="4440077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916F88-41A9-735E-81A9-C8C187906697}"/>
              </a:ext>
            </a:extLst>
          </p:cNvPr>
          <p:cNvSpPr txBox="1"/>
          <p:nvPr/>
        </p:nvSpPr>
        <p:spPr>
          <a:xfrm>
            <a:off x="5708609" y="4440077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0.7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A1DF3FF-4BAE-1482-C87A-6C5001BE0A2A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3637615" y="6209855"/>
            <a:ext cx="0" cy="4035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FF0FC6-89F4-B8E4-2E51-8B5186DBB640}"/>
              </a:ext>
            </a:extLst>
          </p:cNvPr>
          <p:cNvCxnSpPr>
            <a:cxnSpLocks/>
          </p:cNvCxnSpPr>
          <p:nvPr/>
        </p:nvCxnSpPr>
        <p:spPr>
          <a:xfrm flipV="1">
            <a:off x="6671438" y="6209855"/>
            <a:ext cx="0" cy="4035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01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798FE-689D-C604-65E8-505717A51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51390-25DF-B10C-75A6-83F331ECD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Reward Compilation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BD4A9-918D-696D-8C5A-27A00EC99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86409"/>
          </a:xfrm>
        </p:spPr>
        <p:txBody>
          <a:bodyPr/>
          <a:lstStyle/>
          <a:p>
            <a:r>
              <a:rPr lang="en-US" dirty="0"/>
              <a:t>Goal tree automatically traversed and compiled into executable reward function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EF98A-696C-3661-E2CD-6F4E3DA9E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15</a:t>
            </a:fld>
            <a:endParaRPr lang="en-US"/>
          </a:p>
        </p:txBody>
      </p:sp>
      <p:pic>
        <p:nvPicPr>
          <p:cNvPr id="9" name="Picture 8" descr="A diagram of a company&#10;&#10;AI-generated content may be incorrect.">
            <a:extLst>
              <a:ext uri="{FF2B5EF4-FFF2-40B4-BE49-F238E27FC236}">
                <a16:creationId xmlns:a16="http://schemas.microsoft.com/office/drawing/2014/main" id="{301B1A46-22B0-69C7-8A87-F7C27EA76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34" y="2693781"/>
            <a:ext cx="8487103" cy="392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9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6439-144B-920C-AD4E-0EB0B3E94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CEEBF-958B-EDC0-2452-B7C1C86AD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7F164-F532-9AB7-B4E7-776969948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16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73EB96-719D-FBFC-92C8-12925152C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08" y="5715453"/>
            <a:ext cx="10817264" cy="9230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D62C263-63E5-F1CC-4009-43CA18D3955F}"/>
              </a:ext>
            </a:extLst>
          </p:cNvPr>
          <p:cNvSpPr/>
          <p:nvPr/>
        </p:nvSpPr>
        <p:spPr>
          <a:xfrm>
            <a:off x="1463040" y="5486400"/>
            <a:ext cx="7484012" cy="3376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C98D56EF-28AB-6563-E43B-F292294C2843}"/>
              </a:ext>
            </a:extLst>
          </p:cNvPr>
          <p:cNvSpPr/>
          <p:nvPr/>
        </p:nvSpPr>
        <p:spPr>
          <a:xfrm rot="5400000">
            <a:off x="4975241" y="5198853"/>
            <a:ext cx="646044" cy="57509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 descr="A diagram of a company&#10;&#10;AI-generated content may be incorrect.">
            <a:extLst>
              <a:ext uri="{FF2B5EF4-FFF2-40B4-BE49-F238E27FC236}">
                <a16:creationId xmlns:a16="http://schemas.microsoft.com/office/drawing/2014/main" id="{61B383FB-40D8-E0E3-A7A9-2A2016B25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62" y="152478"/>
            <a:ext cx="10592023" cy="490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5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E4C9A-81A3-77F4-9CBB-B6233A13D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EC for Antenna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19383-670B-C20A-5931-2F271C28B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Evolutionary search for optimal antenna design [Hornby, 2006]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8CE1E5-C203-2743-41E5-1447C74EBE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96"/>
          <a:stretch>
            <a:fillRect/>
          </a:stretch>
        </p:blipFill>
        <p:spPr>
          <a:xfrm>
            <a:off x="3995347" y="3604472"/>
            <a:ext cx="4079932" cy="879557"/>
          </a:xfrm>
          <a:prstGeom prst="rect">
            <a:avLst/>
          </a:prstGeom>
        </p:spPr>
      </p:pic>
      <p:pic>
        <p:nvPicPr>
          <p:cNvPr id="2050" name="Picture 2" descr="This unconventional antenna design was generated by NASA using... |  Download Scientific Diagram">
            <a:extLst>
              <a:ext uri="{FF2B5EF4-FFF2-40B4-BE49-F238E27FC236}">
                <a16:creationId xmlns:a16="http://schemas.microsoft.com/office/drawing/2014/main" id="{22E5DFA7-C61A-A40A-6166-BFEF28EDE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613" y="2621241"/>
            <a:ext cx="2690036" cy="346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A010C6A-5DB4-CCA0-6409-E083FD93917A}"/>
              </a:ext>
            </a:extLst>
          </p:cNvPr>
          <p:cNvGrpSpPr/>
          <p:nvPr/>
        </p:nvGrpSpPr>
        <p:grpSpPr>
          <a:xfrm>
            <a:off x="535577" y="2410471"/>
            <a:ext cx="10319656" cy="4109114"/>
            <a:chOff x="535577" y="2410471"/>
            <a:chExt cx="10319656" cy="410911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584775F-627A-16B7-DCBF-876C2836F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10971"/>
            <a:stretch>
              <a:fillRect/>
            </a:stretch>
          </p:blipFill>
          <p:spPr>
            <a:xfrm>
              <a:off x="684870" y="2730074"/>
              <a:ext cx="2939143" cy="376280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1EE12D4-61FB-BF8F-EE75-B2F70D2DC30A}"/>
                </a:ext>
              </a:extLst>
            </p:cNvPr>
            <p:cNvSpPr txBox="1"/>
            <p:nvPr/>
          </p:nvSpPr>
          <p:spPr>
            <a:xfrm>
              <a:off x="684870" y="2410471"/>
              <a:ext cx="3260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Natural language requirements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D95FE2-40D2-6735-803B-24A8F1DF1B46}"/>
                </a:ext>
              </a:extLst>
            </p:cNvPr>
            <p:cNvSpPr txBox="1"/>
            <p:nvPr/>
          </p:nvSpPr>
          <p:spPr>
            <a:xfrm>
              <a:off x="535577" y="6150253"/>
              <a:ext cx="103196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https://www.giss.nasa.gov/staff/mway/ROSES2006/hornby.pdf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3B7C2-B9C1-7DE3-C572-E9B303D7F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57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63DBD90-8833-87E7-365A-1EFD7C8B2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F2329-DB73-12B8-06D4-253CED721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EC for Antenna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81DB2-8B16-F997-FEA2-DA8571780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Representing antenna design in Go4Res </a:t>
            </a:r>
          </a:p>
          <a:p>
            <a:r>
              <a:rPr lang="en-US" dirty="0"/>
              <a:t>Separate functional/non-functional goals, weighting scheme, automatically generate new reward function, interpretability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BEDCB-29A7-AE5C-E9C3-53EFDB3AB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058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49B9C-D415-A4CC-55B8-7C31CE72F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EC for Antenna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07017F-D2D5-C88C-E0EE-4F8B1D33D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19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A16ED4-565A-1FA6-DA0B-5A6E01EFE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183" y="1833215"/>
            <a:ext cx="6726958" cy="3882673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CA04DC44-4C33-32F2-5D76-8E4F5A3DA637}"/>
              </a:ext>
            </a:extLst>
          </p:cNvPr>
          <p:cNvSpPr/>
          <p:nvPr/>
        </p:nvSpPr>
        <p:spPr>
          <a:xfrm>
            <a:off x="3814405" y="3787225"/>
            <a:ext cx="992778" cy="56940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0BA6AE-13AC-057B-50DC-86AF7FA04CDB}"/>
              </a:ext>
            </a:extLst>
          </p:cNvPr>
          <p:cNvGrpSpPr/>
          <p:nvPr/>
        </p:nvGrpSpPr>
        <p:grpSpPr>
          <a:xfrm>
            <a:off x="388241" y="2863895"/>
            <a:ext cx="3848260" cy="2235459"/>
            <a:chOff x="388241" y="2863895"/>
            <a:chExt cx="3848260" cy="22354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63C968-5083-543E-32E3-BFEF86093670}"/>
                </a:ext>
              </a:extLst>
            </p:cNvPr>
            <p:cNvSpPr txBox="1"/>
            <p:nvPr/>
          </p:nvSpPr>
          <p:spPr>
            <a:xfrm>
              <a:off x="388241" y="2863895"/>
              <a:ext cx="38482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Original reward function </a:t>
              </a:r>
            </a:p>
          </p:txBody>
        </p:sp>
        <p:pic>
          <p:nvPicPr>
            <p:cNvPr id="1036" name="Picture 12">
              <a:extLst>
                <a:ext uri="{FF2B5EF4-FFF2-40B4-BE49-F238E27FC236}">
                  <a16:creationId xmlns:a16="http://schemas.microsoft.com/office/drawing/2014/main" id="{EC6D714D-6053-F33E-C741-85EE493238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241" y="3390459"/>
              <a:ext cx="3571054" cy="17088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6722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6C449-2BEA-4FE9-15A2-AB4F8C488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9264D-0A6D-1F7E-D6BD-4C1A709D9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C0B3E-F3BA-386C-B955-7AEC6150D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Search</a:t>
            </a:r>
            <a:r>
              <a:rPr lang="en-US" dirty="0"/>
              <a:t> and </a:t>
            </a:r>
            <a:r>
              <a:rPr lang="en-US" b="1" dirty="0"/>
              <a:t>learning-based</a:t>
            </a:r>
            <a:r>
              <a:rPr lang="en-US" dirty="0"/>
              <a:t> approaches increasingly solve complex problems in broad application domains [Ibrahim 2024]</a:t>
            </a:r>
          </a:p>
          <a:p>
            <a:pPr lvl="1"/>
            <a:r>
              <a:rPr lang="en-US" dirty="0"/>
              <a:t>e.g., evolutionary computing (EC), reinforcement learning (RL), etc.</a:t>
            </a:r>
          </a:p>
          <a:p>
            <a:r>
              <a:rPr lang="en-US" dirty="0"/>
              <a:t>Guided by </a:t>
            </a:r>
            <a:r>
              <a:rPr lang="en-US" b="1" dirty="0"/>
              <a:t>reward functions </a:t>
            </a:r>
            <a:r>
              <a:rPr lang="en-US" dirty="0"/>
              <a:t>that specify the problem to be solved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744D23-3586-2BD9-E3D2-3377117F0627}"/>
              </a:ext>
            </a:extLst>
          </p:cNvPr>
          <p:cNvGrpSpPr/>
          <p:nvPr/>
        </p:nvGrpSpPr>
        <p:grpSpPr>
          <a:xfrm>
            <a:off x="399393" y="3952504"/>
            <a:ext cx="10853245" cy="2686124"/>
            <a:chOff x="399393" y="3952504"/>
            <a:chExt cx="10853245" cy="268612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828A0F8-FC2A-E72E-7EBD-E74FA3C50ADF}"/>
                </a:ext>
              </a:extLst>
            </p:cNvPr>
            <p:cNvGrpSpPr/>
            <p:nvPr/>
          </p:nvGrpSpPr>
          <p:grpSpPr>
            <a:xfrm>
              <a:off x="399393" y="4188087"/>
              <a:ext cx="3647090" cy="2450541"/>
              <a:chOff x="399393" y="4188087"/>
              <a:chExt cx="3647090" cy="2450541"/>
            </a:xfrm>
          </p:grpSpPr>
          <p:pic>
            <p:nvPicPr>
              <p:cNvPr id="1026" name="Picture 2" descr="Amazon's robotaxis hit the road in California | Fortune">
                <a:extLst>
                  <a:ext uri="{FF2B5EF4-FFF2-40B4-BE49-F238E27FC236}">
                    <a16:creationId xmlns:a16="http://schemas.microsoft.com/office/drawing/2014/main" id="{E6B7C079-A21D-CD61-0B72-C39CEF438A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5724" y="4188087"/>
                <a:ext cx="2976726" cy="1988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0C28F5C-7669-E992-17B3-BC270D9C3369}"/>
                  </a:ext>
                </a:extLst>
              </p:cNvPr>
              <p:cNvSpPr txBox="1"/>
              <p:nvPr/>
            </p:nvSpPr>
            <p:spPr>
              <a:xfrm>
                <a:off x="399393" y="6176963"/>
                <a:ext cx="364709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800" dirty="0"/>
                  <a:t>https://www.google.com/url?sa=t&amp;source=web&amp;rct=j&amp;url=https%3A%2F%2Ffortune.com%2F2023%2F02%2F14%2Famazon-zoox-self-driving-taxis-california-robotaxis%2F&amp;opi=89978449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A0C40A1-2998-9290-D17C-4773412AEF34}"/>
                </a:ext>
              </a:extLst>
            </p:cNvPr>
            <p:cNvGrpSpPr/>
            <p:nvPr/>
          </p:nvGrpSpPr>
          <p:grpSpPr>
            <a:xfrm>
              <a:off x="4762712" y="4162095"/>
              <a:ext cx="3254710" cy="2288136"/>
              <a:chOff x="4762712" y="4162095"/>
              <a:chExt cx="3254710" cy="2288136"/>
            </a:xfrm>
          </p:grpSpPr>
          <p:pic>
            <p:nvPicPr>
              <p:cNvPr id="1028" name="Picture 4" descr="15 Warehouse Robotics Types for Optimal Efficiency | Modula">
                <a:extLst>
                  <a:ext uri="{FF2B5EF4-FFF2-40B4-BE49-F238E27FC236}">
                    <a16:creationId xmlns:a16="http://schemas.microsoft.com/office/drawing/2014/main" id="{D54A4961-CD90-47EB-D704-981E201AC3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62712" y="4162095"/>
                <a:ext cx="3254710" cy="19889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C70C2B0-B025-5C9F-E3B4-9656B6CC46A7}"/>
                  </a:ext>
                </a:extLst>
              </p:cNvPr>
              <p:cNvSpPr txBox="1"/>
              <p:nvPr/>
            </p:nvSpPr>
            <p:spPr>
              <a:xfrm>
                <a:off x="4866067" y="6188621"/>
                <a:ext cx="3048000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dirty="0"/>
                  <a:t>https://modula.us/blog/warehouse-robotics/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E2653DF-7699-07BC-C592-9A519AD86208}"/>
                </a:ext>
              </a:extLst>
            </p:cNvPr>
            <p:cNvGrpSpPr/>
            <p:nvPr/>
          </p:nvGrpSpPr>
          <p:grpSpPr>
            <a:xfrm>
              <a:off x="8733651" y="3952504"/>
              <a:ext cx="2518987" cy="2037954"/>
              <a:chOff x="8733651" y="3952504"/>
              <a:chExt cx="2518987" cy="2037954"/>
            </a:xfrm>
          </p:grpSpPr>
          <p:pic>
            <p:nvPicPr>
              <p:cNvPr id="1030" name="Picture 6" descr="Yamazaki et al. 11 non-dominated solution information for a winglet... |  Download Scientific Diagram">
                <a:extLst>
                  <a:ext uri="{FF2B5EF4-FFF2-40B4-BE49-F238E27FC236}">
                    <a16:creationId xmlns:a16="http://schemas.microsoft.com/office/drawing/2014/main" id="{CE72EA1D-FB63-518B-522D-681D8DC764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88491" y="3952504"/>
                <a:ext cx="2464147" cy="17147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65E3A4-26C9-E7F6-89F7-4AA439181F7D}"/>
                  </a:ext>
                </a:extLst>
              </p:cNvPr>
              <p:cNvSpPr txBox="1"/>
              <p:nvPr/>
            </p:nvSpPr>
            <p:spPr>
              <a:xfrm>
                <a:off x="8733651" y="5667293"/>
                <a:ext cx="2518987" cy="323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00" dirty="0"/>
                  <a:t>https://www.google.com/url?sa=t&amp;source=web&amp;rct=j&amp;url=https%3A%2F%2Fwww.researchgate.net%2Ffigure%2FYamazaki-et-al-11-non-dominated-solution-information-for-a-winglet-design-problem-using_fig1_320115417&amp;opi=89978449</a:t>
                </a:r>
              </a:p>
            </p:txBody>
          </p: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F3A3A-0EA4-7730-343A-A96B8F87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3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691EE-DBB7-CF7E-5514-1DDCC7BA4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abstraction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349C-41EF-410C-9D42-0F9219F52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2F773-2EE2-CA8C-D848-F8A268F12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815" y="1878252"/>
            <a:ext cx="5531984" cy="37677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3BF34B-CCF4-B247-0190-9AEE234DE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58360"/>
            <a:ext cx="5558578" cy="3208306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EFEF01A2-9317-A922-8CE6-4A5EDCDE647D}"/>
              </a:ext>
            </a:extLst>
          </p:cNvPr>
          <p:cNvSpPr/>
          <p:nvPr/>
        </p:nvSpPr>
        <p:spPr>
          <a:xfrm>
            <a:off x="5502371" y="3926611"/>
            <a:ext cx="821822" cy="47135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B044E9-46D9-0EED-BB7B-B38422586F44}"/>
              </a:ext>
            </a:extLst>
          </p:cNvPr>
          <p:cNvSpPr/>
          <p:nvPr/>
        </p:nvSpPr>
        <p:spPr>
          <a:xfrm>
            <a:off x="6380400" y="2690949"/>
            <a:ext cx="3482057" cy="3095897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1E9FFC-4FE2-670B-BB2A-F31C8285C1B5}"/>
              </a:ext>
            </a:extLst>
          </p:cNvPr>
          <p:cNvSpPr txBox="1"/>
          <p:nvPr/>
        </p:nvSpPr>
        <p:spPr>
          <a:xfrm>
            <a:off x="6884221" y="5939246"/>
            <a:ext cx="175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Functional tree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5E5373-4FA2-11C3-F0F1-BEDA6442262E}"/>
              </a:ext>
            </a:extLst>
          </p:cNvPr>
          <p:cNvSpPr txBox="1"/>
          <p:nvPr/>
        </p:nvSpPr>
        <p:spPr>
          <a:xfrm>
            <a:off x="1806779" y="5754580"/>
            <a:ext cx="224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Flat reward function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5D742B-31A7-0856-CF77-1AC53A897D17}"/>
              </a:ext>
            </a:extLst>
          </p:cNvPr>
          <p:cNvSpPr/>
          <p:nvPr/>
        </p:nvSpPr>
        <p:spPr>
          <a:xfrm>
            <a:off x="9446607" y="2690949"/>
            <a:ext cx="2285217" cy="309589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6A2F4F-021C-FE6F-4291-7B03E507CEBB}"/>
              </a:ext>
            </a:extLst>
          </p:cNvPr>
          <p:cNvSpPr txBox="1"/>
          <p:nvPr/>
        </p:nvSpPr>
        <p:spPr>
          <a:xfrm>
            <a:off x="8959805" y="5939246"/>
            <a:ext cx="2171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Non-functional tree</a:t>
            </a:r>
          </a:p>
        </p:txBody>
      </p:sp>
    </p:spTree>
    <p:extLst>
      <p:ext uri="{BB962C8B-B14F-4D97-AF65-F5344CB8AC3E}">
        <p14:creationId xmlns:p14="http://schemas.microsoft.com/office/powerpoint/2010/main" val="363076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/>
      <p:bldP spid="12" grpId="1"/>
      <p:bldP spid="15" grpId="0" animBg="1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CBDA54-96B0-11F3-9CE1-00EC99E98B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453"/>
          <a:stretch>
            <a:fillRect/>
          </a:stretch>
        </p:blipFill>
        <p:spPr>
          <a:xfrm>
            <a:off x="5829341" y="1135062"/>
            <a:ext cx="6362659" cy="45834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99F278-4801-8814-3476-6A1AB5938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3520C-4DBA-4C26-79BC-64A54EBBC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44188" cy="4351338"/>
          </a:xfrm>
        </p:spPr>
        <p:txBody>
          <a:bodyPr/>
          <a:lstStyle/>
          <a:p>
            <a:r>
              <a:rPr lang="en-US" dirty="0"/>
              <a:t>High-level representation of complex problem spaces</a:t>
            </a:r>
          </a:p>
          <a:p>
            <a:r>
              <a:rPr lang="en-US" dirty="0"/>
              <a:t>“Separation of concerns” and traceability in reward function design</a:t>
            </a:r>
          </a:p>
          <a:p>
            <a:r>
              <a:rPr lang="en-US" dirty="0"/>
              <a:t>Modularity provides ease of modification and experimentation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00ADFC-386C-A54F-877C-ED11D80C2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37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BE129-5FA2-D218-75CD-ED1E33BCF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A39F4-F51B-3BEF-1B71-B3BE08AC9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cap="small" dirty="0"/>
              <a:t>Go4Res</a:t>
            </a:r>
            <a:r>
              <a:rPr lang="en-US" dirty="0"/>
              <a:t> is a goal-based modeling approach to engineer reward functions for SBSE </a:t>
            </a:r>
          </a:p>
          <a:p>
            <a:pPr lvl="1"/>
            <a:r>
              <a:rPr lang="en-US" dirty="0"/>
              <a:t>A systematic means to reason about the decomposition of high-level goals into measurable low-level objectives</a:t>
            </a:r>
          </a:p>
          <a:p>
            <a:pPr lvl="1"/>
            <a:r>
              <a:rPr lang="en-US" dirty="0"/>
              <a:t>Supports modularity, reusability, and traceability in the development of reward functions</a:t>
            </a:r>
          </a:p>
          <a:p>
            <a:r>
              <a:rPr lang="en-US" dirty="0"/>
              <a:t>Demonstrated </a:t>
            </a:r>
            <a:r>
              <a:rPr lang="en-US" cap="small" dirty="0"/>
              <a:t>Go4Res</a:t>
            </a:r>
            <a:r>
              <a:rPr lang="en-US" dirty="0"/>
              <a:t> in two use cases in different SBSE techniques across different application domains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D4F328-F3D4-2D8B-B251-3373DED4A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47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A437B-1FD2-7402-340C-0CBF77029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4AB55-6FBC-BB2E-6811-B910CFB6E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the application of </a:t>
            </a:r>
            <a:r>
              <a:rPr lang="en-US" cap="small" dirty="0"/>
              <a:t>Go4Res</a:t>
            </a:r>
            <a:r>
              <a:rPr lang="en-US" dirty="0"/>
              <a:t> in game-based settings for uncertainty discovery</a:t>
            </a:r>
          </a:p>
          <a:p>
            <a:r>
              <a:rPr lang="en-US" dirty="0"/>
              <a:t>Specify </a:t>
            </a:r>
            <a:r>
              <a:rPr lang="en-US" cap="small" dirty="0"/>
              <a:t>Go4Res</a:t>
            </a:r>
            <a:r>
              <a:rPr lang="en-US" dirty="0"/>
              <a:t> as a domain-specific modeling language</a:t>
            </a:r>
          </a:p>
          <a:p>
            <a:r>
              <a:rPr lang="en-US" dirty="0"/>
              <a:t>Graphical support for the framework</a:t>
            </a:r>
          </a:p>
          <a:p>
            <a:r>
              <a:rPr lang="en-US" dirty="0"/>
              <a:t>Support reuse within and between use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B2D8B-4592-F9E6-2F44-27329DC90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39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BF451-162C-0E1D-2CAF-2EDAC1310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F51AD-A1D8-7814-E01C-DCF7D00F4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[Ibrahim, 2024] S. Ibrahim, M. Mostafa, A. </a:t>
            </a:r>
            <a:r>
              <a:rPr lang="en-US" sz="1800" dirty="0" err="1"/>
              <a:t>Jnadi</a:t>
            </a:r>
            <a:r>
              <a:rPr lang="en-US" sz="1800" dirty="0"/>
              <a:t>, H. Salloum, and P. </a:t>
            </a:r>
            <a:r>
              <a:rPr lang="en-US" sz="1800" dirty="0" err="1"/>
              <a:t>Osinenko</a:t>
            </a:r>
            <a:r>
              <a:rPr lang="en-US" sz="1800" dirty="0"/>
              <a:t>, “Comprehensive overview of reward engineering and shaping in advancing reinforcement learning applications,” IEEE Access, 2024.</a:t>
            </a:r>
          </a:p>
          <a:p>
            <a:pPr marL="0" indent="0">
              <a:buNone/>
            </a:pPr>
            <a:r>
              <a:rPr lang="en-US" sz="1800" dirty="0"/>
              <a:t>[Booth, 2023] S. Booth et al., “The perils of trial-and-error reward design: </a:t>
            </a:r>
            <a:r>
              <a:rPr lang="en-US" sz="1800" dirty="0" err="1"/>
              <a:t>misdesign</a:t>
            </a:r>
            <a:r>
              <a:rPr lang="en-US" sz="1800" dirty="0"/>
              <a:t> through overfitting and invalid task specifications,” in Proceedings of the AAAI Conference on Artificial Intelligence, vol. 37, pp. 5920–5929, 2023.</a:t>
            </a:r>
          </a:p>
          <a:p>
            <a:pPr marL="0" indent="0">
              <a:buNone/>
            </a:pPr>
            <a:r>
              <a:rPr lang="en-US" sz="1800" dirty="0"/>
              <a:t>[Molnar, 2020] C. Molnar, G. </a:t>
            </a:r>
            <a:r>
              <a:rPr lang="en-US" sz="1800" dirty="0" err="1"/>
              <a:t>Casalicchio</a:t>
            </a:r>
            <a:r>
              <a:rPr lang="en-US" sz="1800" dirty="0"/>
              <a:t>, and B. </a:t>
            </a:r>
            <a:r>
              <a:rPr lang="en-US" sz="1800" dirty="0" err="1"/>
              <a:t>Bischl</a:t>
            </a:r>
            <a:r>
              <a:rPr lang="en-US" sz="1800" dirty="0"/>
              <a:t>, “Interpretable machine learning–a brief history, state-of-the-art and challenges,” in Joint European conference on machine learning and knowledge discovery in databases, pp. 417–431, Springer, 2020.</a:t>
            </a:r>
          </a:p>
          <a:p>
            <a:pPr marL="0" indent="0">
              <a:buNone/>
            </a:pPr>
            <a:r>
              <a:rPr lang="en-US" sz="1800" dirty="0"/>
              <a:t>[Van </a:t>
            </a:r>
            <a:r>
              <a:rPr lang="en-US" sz="1800" dirty="0" err="1"/>
              <a:t>Lamsweerde</a:t>
            </a:r>
            <a:r>
              <a:rPr lang="en-US" sz="1800" dirty="0"/>
              <a:t>, 2001] A. Van </a:t>
            </a:r>
            <a:r>
              <a:rPr lang="en-US" sz="1800" dirty="0" err="1"/>
              <a:t>Lamsweerde</a:t>
            </a:r>
            <a:r>
              <a:rPr lang="en-US" sz="1800" dirty="0"/>
              <a:t>, “Goal-oriented requirements engineering: A guided tour,” in Proceedings fifth IEEE international symposium on requirements engineering, pp. 249–262, IEEE, 2001</a:t>
            </a:r>
          </a:p>
          <a:p>
            <a:pPr marL="0" indent="0">
              <a:buNone/>
            </a:pPr>
            <a:r>
              <a:rPr lang="en-US" sz="1800" dirty="0"/>
              <a:t>[Hornby, 2006] G. Hornby, A. Globus, D. Linden, and J. Lohn, “Automated antenna design with evolutionary algorithms,” in Space 2006, p. 7242, Aerospace Research Central, 2006.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4B4A6-9166-B361-B370-5C29E129C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35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EF8D5-E8A2-2F7A-E3BE-4AA22A4AF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F9B76-FEC0-2206-EB0D-FA0F6F31C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3AAF9-9774-7A03-8748-09A50A34D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Takeaways</a:t>
            </a:r>
          </a:p>
          <a:p>
            <a:pPr lvl="1"/>
            <a:r>
              <a:rPr lang="en-US" cap="small" dirty="0"/>
              <a:t>Go4Res</a:t>
            </a:r>
            <a:r>
              <a:rPr lang="en-US" dirty="0"/>
              <a:t> is a goal-based modeling approach to engineer reward functions for SBSE </a:t>
            </a:r>
          </a:p>
          <a:p>
            <a:pPr lvl="1"/>
            <a:r>
              <a:rPr lang="en-US" dirty="0"/>
              <a:t>A systematic means to reason about the decomposition of high-level goals into measurable low-level objectives</a:t>
            </a:r>
          </a:p>
          <a:p>
            <a:pPr lvl="1"/>
            <a:r>
              <a:rPr lang="en-US" dirty="0"/>
              <a:t>Supports modularity, reusability, and traceability in the development of reward functions</a:t>
            </a:r>
          </a:p>
          <a:p>
            <a:r>
              <a:rPr lang="en-US" dirty="0"/>
              <a:t>Next Steps</a:t>
            </a:r>
          </a:p>
          <a:p>
            <a:pPr lvl="1"/>
            <a:r>
              <a:rPr lang="en-US" dirty="0"/>
              <a:t>Explore the application of </a:t>
            </a:r>
            <a:r>
              <a:rPr lang="en-US" cap="small" dirty="0"/>
              <a:t>Go4Res</a:t>
            </a:r>
            <a:r>
              <a:rPr lang="en-US" dirty="0"/>
              <a:t> in game-based settings for uncertainty discovery</a:t>
            </a:r>
          </a:p>
          <a:p>
            <a:pPr lvl="1"/>
            <a:r>
              <a:rPr lang="en-US" dirty="0"/>
              <a:t>Provide formalization of </a:t>
            </a:r>
            <a:r>
              <a:rPr lang="en-US" cap="small" dirty="0"/>
              <a:t>Go4Res</a:t>
            </a:r>
            <a:r>
              <a:rPr lang="en-US" dirty="0"/>
              <a:t> language, in addition to graphical front end for the framework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80346-BE1E-7A3E-4DEF-A2C9AB48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86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5B2FD-7FD0-C5C6-CA25-385053E5F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Reward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F7F02-F7F3-057B-81C2-13CA468D7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Mathematical expressions that </a:t>
            </a:r>
            <a:r>
              <a:rPr lang="en-US" b="1" dirty="0"/>
              <a:t>evaluate how well </a:t>
            </a:r>
            <a:r>
              <a:rPr lang="en-US" dirty="0"/>
              <a:t>a candidate </a:t>
            </a:r>
            <a:r>
              <a:rPr lang="en-US" b="1" dirty="0"/>
              <a:t>solution </a:t>
            </a:r>
            <a:r>
              <a:rPr lang="en-US" dirty="0"/>
              <a:t>achieves a desired </a:t>
            </a:r>
            <a:r>
              <a:rPr lang="en-US" b="1" dirty="0"/>
              <a:t>objective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EAA9667-7C25-0848-4CF6-F56782BE4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03" y="3641477"/>
            <a:ext cx="395287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6E7703F-4DE1-84C0-FD43-A40A95AFE54A}"/>
              </a:ext>
            </a:extLst>
          </p:cNvPr>
          <p:cNvGrpSpPr/>
          <p:nvPr/>
        </p:nvGrpSpPr>
        <p:grpSpPr>
          <a:xfrm>
            <a:off x="6520755" y="2746433"/>
            <a:ext cx="3988760" cy="2585129"/>
            <a:chOff x="6520755" y="2746433"/>
            <a:chExt cx="3988760" cy="25851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36F7C5-6837-80D6-8CBC-3C43EAD7B048}"/>
                </a:ext>
              </a:extLst>
            </p:cNvPr>
            <p:cNvSpPr txBox="1"/>
            <p:nvPr/>
          </p:nvSpPr>
          <p:spPr>
            <a:xfrm>
              <a:off x="6939190" y="5077646"/>
              <a:ext cx="342637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https://www.youtube.com/watch?v=coQA9wCQ1OY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727028-F2C2-3E42-8E92-E84B446BC127}"/>
                </a:ext>
              </a:extLst>
            </p:cNvPr>
            <p:cNvSpPr txBox="1"/>
            <p:nvPr/>
          </p:nvSpPr>
          <p:spPr>
            <a:xfrm>
              <a:off x="7157544" y="2746433"/>
              <a:ext cx="29896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F(controller) = </a:t>
              </a:r>
              <a:r>
                <a:rPr lang="en-US" dirty="0" err="1"/>
                <a:t>dist</a:t>
              </a:r>
              <a:r>
                <a:rPr lang="en-US" dirty="0"/>
                <a:t>(car, spot)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76E4D49-7CD1-489C-0E0F-5FA643940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20755" y="3066036"/>
              <a:ext cx="3988760" cy="201161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C94444F-B857-9550-AB37-A5B125F6C6AB}"/>
              </a:ext>
            </a:extLst>
          </p:cNvPr>
          <p:cNvSpPr txBox="1"/>
          <p:nvPr/>
        </p:nvSpPr>
        <p:spPr>
          <a:xfrm>
            <a:off x="1113603" y="5661878"/>
            <a:ext cx="9533375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/>
              <a:t>“Good” parking</a:t>
            </a:r>
            <a:r>
              <a:rPr lang="en-US" sz="2800" dirty="0"/>
              <a:t> is more than just distance to parking spot </a:t>
            </a:r>
          </a:p>
          <a:p>
            <a:r>
              <a:rPr lang="en-US" sz="2800" dirty="0"/>
              <a:t>(e.g., how to consider safety, alignment, gap, comfort, etc.)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779E9-39AB-FFF4-3CEA-ED2C46652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1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BB734-92C3-1554-0205-720685BCA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Problem: Designing reward functions is challenging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BA078-E32F-332E-DDA7-739D34D10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Objectives </a:t>
            </a:r>
            <a:r>
              <a:rPr lang="en-US" dirty="0"/>
              <a:t>are typically high-level, </a:t>
            </a:r>
            <a:r>
              <a:rPr lang="en-US" b="1" dirty="0"/>
              <a:t>informal</a:t>
            </a:r>
            <a:r>
              <a:rPr lang="en-US" dirty="0"/>
              <a:t>, and difficult to operationalize </a:t>
            </a:r>
          </a:p>
          <a:p>
            <a:r>
              <a:rPr lang="en-US" b="1" dirty="0"/>
              <a:t>Lack of systematic process </a:t>
            </a:r>
            <a:r>
              <a:rPr lang="en-US" dirty="0"/>
              <a:t>for developers to translate high-level objectives into mathematical expressions [Booth, 2023]</a:t>
            </a:r>
          </a:p>
          <a:p>
            <a:pPr lvl="1"/>
            <a:r>
              <a:rPr lang="en-US" b="1" dirty="0"/>
              <a:t>Ad-hoc</a:t>
            </a:r>
            <a:r>
              <a:rPr lang="en-US" dirty="0"/>
              <a:t>, trial-and-error, time consuming, etc.</a:t>
            </a:r>
          </a:p>
          <a:p>
            <a:r>
              <a:rPr lang="en-US" dirty="0"/>
              <a:t>Difficult to modify, analyze, and reuse </a:t>
            </a:r>
          </a:p>
          <a:p>
            <a:r>
              <a:rPr lang="en-US" dirty="0"/>
              <a:t>Lack of interpretability [Molnar, 2020]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A2B2DC-5083-26D1-28ED-F7A447DB7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50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79EE5-65DE-6FC5-CCE4-570B60325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41F5-81DD-FE4C-2872-2A67B609D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Problem: Designing reward functions is challenging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5683E-FE37-905F-EF05-B6CCC75E1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59814" cy="4351338"/>
          </a:xfrm>
        </p:spPr>
        <p:txBody>
          <a:bodyPr/>
          <a:lstStyle/>
          <a:p>
            <a:r>
              <a:rPr lang="en-US" b="1" dirty="0"/>
              <a:t>Objectives </a:t>
            </a:r>
            <a:r>
              <a:rPr lang="en-US" dirty="0"/>
              <a:t>are typically </a:t>
            </a:r>
            <a:r>
              <a:rPr lang="en-US" b="1" dirty="0"/>
              <a:t>informal</a:t>
            </a:r>
            <a:r>
              <a:rPr lang="en-US" dirty="0"/>
              <a:t>, difficult to operationalize and modify/reuse, lack interpretability [Molnar, 2020]   </a:t>
            </a:r>
          </a:p>
          <a:p>
            <a:r>
              <a:rPr lang="en-US" dirty="0"/>
              <a:t>Lack</a:t>
            </a:r>
            <a:r>
              <a:rPr lang="en-US" b="1" dirty="0"/>
              <a:t> systematic </a:t>
            </a:r>
            <a:r>
              <a:rPr lang="en-US" dirty="0"/>
              <a:t>design processes (e.g., ad-hoc, expensive, etc.)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689A4-26AE-5A30-6B97-5D2AE2C94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D8F430-B6EA-D284-A468-45161970A1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66" b="4667"/>
          <a:stretch>
            <a:fillRect/>
          </a:stretch>
        </p:blipFill>
        <p:spPr>
          <a:xfrm>
            <a:off x="1713187" y="3429000"/>
            <a:ext cx="8941674" cy="317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7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5849-B3E5-3FC0-26A1-1D418E38F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Enabling Technology: Goal-based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812B1-ED3B-42BE-E773-D398655C8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Hierarchical decomposition-based </a:t>
            </a:r>
            <a:r>
              <a:rPr lang="en-US" dirty="0"/>
              <a:t>approach to specify a software system’s high-level </a:t>
            </a:r>
            <a:r>
              <a:rPr lang="en-US" b="1" dirty="0"/>
              <a:t>goals </a:t>
            </a:r>
            <a:r>
              <a:rPr lang="en-US" dirty="0"/>
              <a:t>and describe how they should be satisfied</a:t>
            </a:r>
          </a:p>
          <a:p>
            <a:pPr lvl="1"/>
            <a:r>
              <a:rPr lang="en-US" dirty="0"/>
              <a:t>KAOS [Van </a:t>
            </a:r>
            <a:r>
              <a:rPr lang="en-US" dirty="0" err="1"/>
              <a:t>Lamsweerde</a:t>
            </a:r>
            <a:r>
              <a:rPr lang="en-US" dirty="0"/>
              <a:t>, 2001] is a graphical </a:t>
            </a:r>
            <a:r>
              <a:rPr lang="en-US" b="1" dirty="0"/>
              <a:t>tree-based </a:t>
            </a:r>
            <a:r>
              <a:rPr lang="en-US" dirty="0"/>
              <a:t>approach to </a:t>
            </a:r>
            <a:r>
              <a:rPr lang="en-US" b="1" dirty="0"/>
              <a:t>goal-modeling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9B331A-4E01-98C6-36E0-09E183D1B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13DF33-98CC-0F4F-78C6-E19BB6694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596" y="4369427"/>
            <a:ext cx="3295792" cy="18972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0BA503-B0B1-6A99-3F38-09AADF733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104" y="4158768"/>
            <a:ext cx="4482834" cy="219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78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9F4D4-E613-BBB9-B7FF-2F2291CC1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Insights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C4967-4B5D-5800-8D17-393F2A4FD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Designing rewards </a:t>
            </a:r>
            <a:r>
              <a:rPr lang="en-US" dirty="0"/>
              <a:t>is in many ways </a:t>
            </a:r>
            <a:r>
              <a:rPr lang="en-US" b="1" dirty="0"/>
              <a:t>similar</a:t>
            </a:r>
            <a:r>
              <a:rPr lang="en-US" dirty="0"/>
              <a:t> to </a:t>
            </a:r>
            <a:r>
              <a:rPr lang="en-US" b="1" dirty="0"/>
              <a:t>goal-based modeling</a:t>
            </a:r>
          </a:p>
          <a:p>
            <a:r>
              <a:rPr lang="en-US" dirty="0"/>
              <a:t>Synergistic </a:t>
            </a:r>
            <a:r>
              <a:rPr lang="en-US" b="1" dirty="0"/>
              <a:t>integration</a:t>
            </a:r>
            <a:r>
              <a:rPr lang="en-US" dirty="0"/>
              <a:t> between reward engineering and goal-based modeling provides:</a:t>
            </a:r>
          </a:p>
          <a:p>
            <a:pPr lvl="1"/>
            <a:r>
              <a:rPr lang="en-US" dirty="0"/>
              <a:t>Systematic approach to reward engineering</a:t>
            </a:r>
          </a:p>
          <a:p>
            <a:pPr lvl="1"/>
            <a:r>
              <a:rPr lang="en-US" dirty="0"/>
              <a:t>Modularity, traceability, and reusability of reward functions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A6B0B-BBEF-187E-E8D8-BABD0BA4E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621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3EC29-BCC6-030D-6987-C28821049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small" dirty="0"/>
              <a:t>Go4Res</a:t>
            </a:r>
            <a:r>
              <a:rPr lang="en-US" dirty="0"/>
              <a:t>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4B802-0DDA-A6E2-636E-135D09511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b="1" dirty="0"/>
              <a:t>Specify</a:t>
            </a:r>
            <a:r>
              <a:rPr lang="en-US" dirty="0"/>
              <a:t> high-level objective</a:t>
            </a:r>
          </a:p>
          <a:p>
            <a:pPr marL="0" indent="0">
              <a:buNone/>
            </a:pPr>
            <a:r>
              <a:rPr lang="en-US" dirty="0"/>
              <a:t>2. Hierarchically </a:t>
            </a:r>
            <a:r>
              <a:rPr lang="en-US" b="1" dirty="0"/>
              <a:t>decompose</a:t>
            </a:r>
            <a:r>
              <a:rPr lang="en-US" dirty="0"/>
              <a:t> into functional/non-functional goals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b="1" dirty="0"/>
              <a:t>Refine</a:t>
            </a:r>
            <a:r>
              <a:rPr lang="en-US" dirty="0"/>
              <a:t> goals down to measurable ‘leaf nodes’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b="1" dirty="0"/>
              <a:t>Annotate</a:t>
            </a:r>
            <a:r>
              <a:rPr lang="en-US" dirty="0"/>
              <a:t> model with weights and utility functions</a:t>
            </a:r>
          </a:p>
          <a:p>
            <a:pPr marL="0" indent="0">
              <a:buNone/>
            </a:pPr>
            <a:r>
              <a:rPr lang="en-US" dirty="0"/>
              <a:t>5.</a:t>
            </a:r>
            <a:r>
              <a:rPr lang="en-US" i="1" dirty="0"/>
              <a:t> “</a:t>
            </a:r>
            <a:r>
              <a:rPr lang="en-US" b="1" i="1" dirty="0"/>
              <a:t>Compile</a:t>
            </a:r>
            <a:r>
              <a:rPr lang="en-US" i="1" dirty="0"/>
              <a:t>”</a:t>
            </a:r>
            <a:r>
              <a:rPr lang="en-US" dirty="0"/>
              <a:t> into reward function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D6270-8F49-7A9F-B53A-BBA223421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8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D597B46-EFF3-B728-E7D7-7AB29D461309}"/>
              </a:ext>
            </a:extLst>
          </p:cNvPr>
          <p:cNvSpPr/>
          <p:nvPr/>
        </p:nvSpPr>
        <p:spPr>
          <a:xfrm>
            <a:off x="609365" y="7925585"/>
            <a:ext cx="1703294" cy="170329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Specify high-level objectives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90CD038-279D-6EF5-0F29-2604853E5F10}"/>
              </a:ext>
            </a:extLst>
          </p:cNvPr>
          <p:cNvSpPr/>
          <p:nvPr/>
        </p:nvSpPr>
        <p:spPr>
          <a:xfrm>
            <a:off x="2895365" y="7925585"/>
            <a:ext cx="1703294" cy="170329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Specify high-level objectives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186D6B-D4AF-F337-1B07-66825A4E1112}"/>
              </a:ext>
            </a:extLst>
          </p:cNvPr>
          <p:cNvSpPr/>
          <p:nvPr/>
        </p:nvSpPr>
        <p:spPr>
          <a:xfrm>
            <a:off x="5181365" y="7925585"/>
            <a:ext cx="1703294" cy="170329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Specify high-level objectives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A3DBCBD-68BF-CBF7-2362-565AC474BEF7}"/>
              </a:ext>
            </a:extLst>
          </p:cNvPr>
          <p:cNvSpPr/>
          <p:nvPr/>
        </p:nvSpPr>
        <p:spPr>
          <a:xfrm>
            <a:off x="7467365" y="7925585"/>
            <a:ext cx="1703294" cy="170329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Specify high-level objectives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983F6F8-8B76-198A-29F8-B50E9A6AA8BA}"/>
              </a:ext>
            </a:extLst>
          </p:cNvPr>
          <p:cNvSpPr/>
          <p:nvPr/>
        </p:nvSpPr>
        <p:spPr>
          <a:xfrm>
            <a:off x="9753365" y="7925585"/>
            <a:ext cx="1703294" cy="170329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Specify high-level objectives</a:t>
            </a:r>
          </a:p>
        </p:txBody>
      </p:sp>
    </p:spTree>
    <p:extLst>
      <p:ext uri="{BB962C8B-B14F-4D97-AF65-F5344CB8AC3E}">
        <p14:creationId xmlns:p14="http://schemas.microsoft.com/office/powerpoint/2010/main" val="548632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F37BF-5565-052A-3AC4-3C3B21A3F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6F71B-5960-AE29-98BD-1987F750B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Specify High-Level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6E336-9A9B-0116-780F-95AFD4B57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Developers codify system’s </a:t>
            </a:r>
            <a:r>
              <a:rPr lang="en-US" b="1" dirty="0"/>
              <a:t>overarching objective </a:t>
            </a:r>
            <a:r>
              <a:rPr lang="en-US" dirty="0"/>
              <a:t>as “root” of goal model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FEC790C1-A04A-286B-CFD6-868DE461FA1D}"/>
              </a:ext>
            </a:extLst>
          </p:cNvPr>
          <p:cNvSpPr/>
          <p:nvPr/>
        </p:nvSpPr>
        <p:spPr>
          <a:xfrm>
            <a:off x="4438509" y="3429000"/>
            <a:ext cx="3314981" cy="1521372"/>
          </a:xfrm>
          <a:prstGeom prst="flowChartInputOutp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GS0: Park rover autonomously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8426E4-281E-F438-5CD2-183CEEB5F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05517-B4F8-423E-8267-37AD742CDBD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93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msu-ppt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595959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>
            <a:lumMod val="20000"/>
            <a:lumOff val="80000"/>
          </a:schemeClr>
        </a:solidFill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su-ppt" id="{DD920943-CB9F-494A-A247-85B481A0F5B7}" vid="{1B0E2C5A-9A31-4565-B62F-9116A00642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2177130-642f-41d9-9211-74237ad5687d}" enabled="0" method="" siteId="{22177130-642f-41d9-9211-74237ad5687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Go4Res</Template>
  <TotalTime>2271</TotalTime>
  <Words>1317</Words>
  <Application>Microsoft Office PowerPoint</Application>
  <PresentationFormat>Widescreen</PresentationFormat>
  <Paragraphs>167</Paragraphs>
  <Slides>25</Slides>
  <Notes>4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Aptos</vt:lpstr>
      <vt:lpstr>Arial</vt:lpstr>
      <vt:lpstr>Montserrat</vt:lpstr>
      <vt:lpstr>msu-ppt</vt:lpstr>
      <vt:lpstr>Go4res: Goal-based Modeling for Reward Function Engineering and Shaping</vt:lpstr>
      <vt:lpstr>Motivation</vt:lpstr>
      <vt:lpstr>Introduction: Reward Functions</vt:lpstr>
      <vt:lpstr>Problem: Designing reward functions is challenging</vt:lpstr>
      <vt:lpstr>Problem: Designing reward functions is challenging</vt:lpstr>
      <vt:lpstr>Enabling Technology: Goal-based Modeling</vt:lpstr>
      <vt:lpstr>Key Insights</vt:lpstr>
      <vt:lpstr>Go4Res Overview</vt:lpstr>
      <vt:lpstr>Methodology: Specify High-Level Objective</vt:lpstr>
      <vt:lpstr>Methodology: Hierarchical Decomposition</vt:lpstr>
      <vt:lpstr>Methodology: Refinement</vt:lpstr>
      <vt:lpstr>Methodology: Utility Functions</vt:lpstr>
      <vt:lpstr>Methodology: System Components</vt:lpstr>
      <vt:lpstr>Methodology: Weights</vt:lpstr>
      <vt:lpstr>Methodology: Reward Compilation</vt:lpstr>
      <vt:lpstr>PowerPoint Presentation</vt:lpstr>
      <vt:lpstr>Use Case: EC for Antenna Design</vt:lpstr>
      <vt:lpstr>Use Case: EC for Antenna Design</vt:lpstr>
      <vt:lpstr>Use Case: EC for Antenna Design</vt:lpstr>
      <vt:lpstr>Introducing abstraction</vt:lpstr>
      <vt:lpstr>Discussion</vt:lpstr>
      <vt:lpstr>Conclusion</vt:lpstr>
      <vt:lpstr>Next Steps</vt:lpstr>
      <vt:lpstr>References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Zilberman, Sol</dc:creator>
  <cp:lastModifiedBy>Zilberman, Sol</cp:lastModifiedBy>
  <cp:revision>24</cp:revision>
  <cp:lastPrinted>2026-08-02T16:52:00Z</cp:lastPrinted>
  <dcterms:created xsi:type="dcterms:W3CDTF">2026-08-02T16:46:44Z</dcterms:created>
  <dcterms:modified xsi:type="dcterms:W3CDTF">2026-08-17T17:36:16Z</dcterms:modified>
</cp:coreProperties>
</file>